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9" r:id="rId2"/>
    <p:sldId id="256" r:id="rId3"/>
    <p:sldId id="266" r:id="rId4"/>
    <p:sldId id="257" r:id="rId5"/>
    <p:sldId id="258" r:id="rId6"/>
    <p:sldId id="264" r:id="rId7"/>
    <p:sldId id="260" r:id="rId8"/>
    <p:sldId id="261" r:id="rId9"/>
    <p:sldId id="262" r:id="rId10"/>
    <p:sldId id="263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150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7322D-9A4E-4390-ABD5-2942F0E32BC7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27232-2849-4F81-8374-1D38AD6B9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521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7322D-9A4E-4390-ABD5-2942F0E32BC7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27232-2849-4F81-8374-1D38AD6B9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01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7322D-9A4E-4390-ABD5-2942F0E32BC7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27232-2849-4F81-8374-1D38AD6B9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71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7322D-9A4E-4390-ABD5-2942F0E32BC7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27232-2849-4F81-8374-1D38AD6B9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774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7322D-9A4E-4390-ABD5-2942F0E32BC7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27232-2849-4F81-8374-1D38AD6B9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888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7322D-9A4E-4390-ABD5-2942F0E32BC7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27232-2849-4F81-8374-1D38AD6B9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981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7322D-9A4E-4390-ABD5-2942F0E32BC7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27232-2849-4F81-8374-1D38AD6B9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282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7322D-9A4E-4390-ABD5-2942F0E32BC7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27232-2849-4F81-8374-1D38AD6B9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753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7322D-9A4E-4390-ABD5-2942F0E32BC7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27232-2849-4F81-8374-1D38AD6B9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788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7322D-9A4E-4390-ABD5-2942F0E32BC7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27232-2849-4F81-8374-1D38AD6B9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829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7322D-9A4E-4390-ABD5-2942F0E32BC7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27232-2849-4F81-8374-1D38AD6B9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175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77322D-9A4E-4390-ABD5-2942F0E32BC7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27232-2849-4F81-8374-1D38AD6B9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872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38A5311-2C3F-476E-9D26-088F0061C7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25895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E21EF4-DFF0-42D6-A795-CCC140DEE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51857"/>
            <a:ext cx="9024257" cy="3215368"/>
          </a:xfrm>
          <a:scene3d>
            <a:camera prst="perspectiveContrastingRightFacing"/>
            <a:lightRig rig="threePt" dir="t"/>
          </a:scene3d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Bahnschrift SemiBold" panose="020B0502040204020203" pitchFamily="34" charset="0"/>
              </a:rPr>
              <a:t>Уголок </a:t>
            </a:r>
            <a:r>
              <a:rPr lang="ru-RU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Bahnschrift SemiBold" panose="020B0502040204020203" pitchFamily="34" charset="0"/>
                <a:cs typeface="Aharoni" panose="02010803020104030203" pitchFamily="2" charset="-79"/>
              </a:rPr>
              <a:t>конструирования</a:t>
            </a:r>
            <a:br>
              <a:rPr lang="ru-RU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Bahnschrift SemiBold" panose="020B0502040204020203" pitchFamily="34" charset="0"/>
                <a:cs typeface="Aharoni" panose="02010803020104030203" pitchFamily="2" charset="-79"/>
              </a:rPr>
            </a:br>
            <a:r>
              <a:rPr lang="ru-RU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Bahnschrift SemiBold" panose="020B0502040204020203" pitchFamily="34" charset="0"/>
                <a:cs typeface="Aharoni" panose="02010803020104030203" pitchFamily="2" charset="-79"/>
              </a:rPr>
              <a:t>в</a:t>
            </a:r>
            <a:br>
              <a:rPr lang="ru-RU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Bahnschrift SemiBold" panose="020B0502040204020203" pitchFamily="34" charset="0"/>
                <a:cs typeface="Aharoni" panose="02010803020104030203" pitchFamily="2" charset="-79"/>
              </a:rPr>
            </a:br>
            <a:r>
              <a:rPr lang="ru-RU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Bahnschrift SemiBold" panose="020B0502040204020203" pitchFamily="34" charset="0"/>
                <a:cs typeface="Aharoni" panose="02010803020104030203" pitchFamily="2" charset="-79"/>
              </a:rPr>
              <a:t>старшей группе №10.</a:t>
            </a:r>
            <a:br>
              <a:rPr lang="ru-RU" sz="5400" b="1" dirty="0">
                <a:solidFill>
                  <a:schemeClr val="accent1"/>
                </a:solidFill>
                <a:latin typeface="Bahnschrift SemiBold" panose="020B0502040204020203" pitchFamily="34" charset="0"/>
                <a:cs typeface="Aharoni" panose="02010803020104030203" pitchFamily="2" charset="-79"/>
              </a:rPr>
            </a:br>
            <a:endParaRPr lang="ru-RU" sz="5400" b="1" dirty="0">
              <a:solidFill>
                <a:schemeClr val="accent1"/>
              </a:solidFill>
              <a:latin typeface="Bahnschrift SemiBold" panose="020B0502040204020203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557927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C610170-4FB1-4BA9-B361-24030541A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0D98C80-ED1E-42E1-8CFE-DAA71DC9FB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462" y="1385886"/>
            <a:ext cx="5448300" cy="4086225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3808668-7C41-470A-9E2C-B3DED0C40C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225" y="345830"/>
            <a:ext cx="4572000" cy="616633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B9769FE-ED53-4AD5-9022-BA41A68DFB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7200"/>
            <a:ext cx="2980786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944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4367B44-3437-43DF-83AC-5922472E7C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6200"/>
            <a:ext cx="12458867" cy="69342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91FFC41F-C281-4ACD-B00B-8EB6ACC11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0174" y="271164"/>
            <a:ext cx="10359207" cy="271030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Польза от игры в конструкторы для развития ребенка во многом зависит от того, как организован процесс этой игры. Меняя условия и правила игры, мы можем мягко направлять развитие ребенка в нужное русло: так шумному непоседе конструктор может привить усидчивость и аккуратность, а застенчивый малыш может найти отличный повод для    общения со сверстниками</a:t>
            </a:r>
            <a:r>
              <a:rPr lang="ru-RU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2663F05-AA2D-4215-A7D4-258915A04A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200" y="2879490"/>
            <a:ext cx="5790228" cy="3854685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91240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97256A5-724F-42BF-840C-8F3CF04166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A86646F-EBA1-4C6F-B50F-5936300143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610" y="119912"/>
            <a:ext cx="8722635" cy="6541976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7FE7C07-A708-4475-822D-30907D7855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57" y="3543963"/>
            <a:ext cx="3825415" cy="3324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21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8B81DA-4481-42DC-9D0F-3BF16B265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84BD0DF-90A1-4BE6-B304-B59433344E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447722"/>
          </a:xfrm>
          <a:prstGeom prst="rect">
            <a:avLst/>
          </a:prstGeom>
        </p:spPr>
      </p:pic>
      <p:pic>
        <p:nvPicPr>
          <p:cNvPr id="6" name="Объект 5">
            <a:extLst>
              <a:ext uri="{FF2B5EF4-FFF2-40B4-BE49-F238E27FC236}">
                <a16:creationId xmlns:a16="http://schemas.microsoft.com/office/drawing/2014/main" id="{11CA2FF7-84CE-4B7D-8684-9AE9743D75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94216" y="294723"/>
            <a:ext cx="5801784" cy="4351338"/>
          </a:xfrm>
          <a:effectLst>
            <a:softEdge rad="1270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C1192E7-4D9D-4854-B2FD-91187085C2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390215" y="2319337"/>
            <a:ext cx="5507570" cy="4130677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984260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34343EA-0A1B-4A62-B1B5-4251DC96D4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2385" y="5124450"/>
            <a:ext cx="2251089" cy="14986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6D8CF89-15DB-4527-9B27-73A2AC11BA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8244" y="1593945"/>
            <a:ext cx="4895512" cy="367011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C8BCDE6-49D0-4606-9C66-8D21A6ED71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8244" y="1593945"/>
            <a:ext cx="4895512" cy="367011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4B450D-4037-4617-B25C-764C19EF41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1729"/>
            <a:ext cx="12269258" cy="690145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525D0A-EBD6-480D-99E4-EC57DD1447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319212" y="82153"/>
            <a:ext cx="8924925" cy="669369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1FF55CC-CF52-4119-B492-90FEC1487B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900" y="4365129"/>
            <a:ext cx="2794544" cy="251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449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6F67C5-E353-49BE-93F5-096B17B66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" y="166688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9E5034-6BFD-4457-8B44-E8BDD5EC0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2590800" y="2524124"/>
            <a:ext cx="8763000" cy="18288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837EECD-9EEA-4900-9E69-7402D25C50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259"/>
            <a:ext cx="12192000" cy="6857999"/>
          </a:xfrm>
          <a:prstGeom prst="rect">
            <a:avLst/>
          </a:prstGeom>
        </p:spPr>
      </p:pic>
      <p:sp>
        <p:nvSpPr>
          <p:cNvPr id="8" name="Объект 7">
            <a:extLst>
              <a:ext uri="{FF2B5EF4-FFF2-40B4-BE49-F238E27FC236}">
                <a16:creationId xmlns:a16="http://schemas.microsoft.com/office/drawing/2014/main" id="{D0B1459D-9C14-4748-AE91-E18FFBE22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5700" y="228600"/>
            <a:ext cx="7315201" cy="6296025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В этой игровой зоне находятся разные виды конструкторов.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 Игровая зона изолирована, ограничена мебелью с множеством полок и ящиков для хранения. 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Крупный конструктор дети используют для создания построек к сюжетным игр.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Эти игры учат детей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сотрудничеству,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развивают фантазию,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пространственное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воображение.</a:t>
            </a:r>
          </a:p>
          <a:p>
            <a:pPr marL="0" indent="0">
              <a:buNone/>
            </a:pPr>
            <a:endParaRPr lang="ru-RU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chemeClr val="accent1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7E67DAB-4123-4670-9DD7-E0D7CD5893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13147" y="1378742"/>
            <a:ext cx="4695825" cy="352186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2AAD931-E587-4413-B167-C50470FB73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3926" y="3167519"/>
            <a:ext cx="4700423" cy="352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578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9A8678C-0A45-4DD7-A982-10542C6428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4596807-812C-4805-8D67-1F0D8E96B6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159" y="647952"/>
            <a:ext cx="5116791" cy="525418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2C5B09A-34A6-4795-80A5-FA0BE22413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525" y="-791205"/>
            <a:ext cx="4187430" cy="243737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0BE00B-8C1F-492C-91E9-7B210C81AF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50" y="1374959"/>
            <a:ext cx="4937136" cy="4946279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56165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88C7255-9460-497F-90E9-F9100602B7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EC5859-4167-450C-9DA0-2A559E29FD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93" y="1276350"/>
            <a:ext cx="4933950" cy="3700463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572B7BA-C50D-4530-B75C-C5D4B24DEC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13784" y="941786"/>
            <a:ext cx="6543675" cy="4907756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703410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649A446-58B6-4DEA-9698-9F7492BF1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5E0D61D-303D-405E-A73F-24D3AB944D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300" y="1343025"/>
            <a:ext cx="4914900" cy="3686175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714FAB5-103B-4C90-A98B-5DD92C79DE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4300" y="1009650"/>
            <a:ext cx="6400800" cy="480060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029566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9CD3067-5603-47D4-96B6-44BC4152CE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1C9545B-397C-4E1F-AE39-DF5686CA99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7" y="1038225"/>
            <a:ext cx="5267325" cy="3950494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9CCDF4C-8076-4DDF-A807-FA26CDA562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24549" y="971548"/>
            <a:ext cx="6553204" cy="491490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2639279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</TotalTime>
  <Words>116</Words>
  <Application>Microsoft Office PowerPoint</Application>
  <PresentationFormat>Широкоэкранный</PresentationFormat>
  <Paragraphs>10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Bahnschrift SemiBold</vt:lpstr>
      <vt:lpstr>Calibri</vt:lpstr>
      <vt:lpstr>Calibri Light</vt:lpstr>
      <vt:lpstr>Office Theme</vt:lpstr>
      <vt:lpstr>Уголок конструирования в старшей группе №10.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Уголок конструирования в старшей группе №10.</dc:title>
  <dc:creator>Елена</dc:creator>
  <cp:lastModifiedBy>Da Alex</cp:lastModifiedBy>
  <cp:revision>7</cp:revision>
  <dcterms:created xsi:type="dcterms:W3CDTF">2021-08-29T18:12:29Z</dcterms:created>
  <dcterms:modified xsi:type="dcterms:W3CDTF">2024-01-28T13:20:37Z</dcterms:modified>
</cp:coreProperties>
</file>